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85" r:id="rId3"/>
    <p:sldId id="258" r:id="rId4"/>
    <p:sldId id="309" r:id="rId5"/>
    <p:sldId id="268" r:id="rId6"/>
    <p:sldId id="280" r:id="rId7"/>
    <p:sldId id="290" r:id="rId8"/>
    <p:sldId id="294" r:id="rId9"/>
    <p:sldId id="291" r:id="rId10"/>
    <p:sldId id="286" r:id="rId11"/>
    <p:sldId id="298" r:id="rId12"/>
    <p:sldId id="271" r:id="rId13"/>
    <p:sldId id="297" r:id="rId14"/>
    <p:sldId id="296" r:id="rId15"/>
    <p:sldId id="287" r:id="rId16"/>
    <p:sldId id="299" r:id="rId17"/>
    <p:sldId id="300" r:id="rId18"/>
    <p:sldId id="301" r:id="rId19"/>
    <p:sldId id="302" r:id="rId20"/>
    <p:sldId id="303" r:id="rId21"/>
    <p:sldId id="267" r:id="rId22"/>
    <p:sldId id="288" r:id="rId23"/>
    <p:sldId id="305" r:id="rId24"/>
    <p:sldId id="306" r:id="rId25"/>
    <p:sldId id="304" r:id="rId26"/>
    <p:sldId id="308" r:id="rId27"/>
    <p:sldId id="307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-100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75276589212222"/>
          <c:y val="0.0310201065298507"/>
          <c:w val="0.483255238512718"/>
          <c:h val="0.78299781714089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107年度</c:v>
                </c:pt>
              </c:strCache>
            </c:strRef>
          </c:tx>
          <c:dPt>
            <c:idx val="0"/>
            <c:bubble3D val="0"/>
            <c:explosion val="2"/>
            <c:spPr>
              <a:solidFill>
                <a:srgbClr val="FF3300">
                  <a:alpha val="85000"/>
                </a:srgb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5C49-4C4B-BA61-2A2C70E7A83C}"/>
              </c:ext>
            </c:extLst>
          </c:dPt>
          <c:dPt>
            <c:idx val="1"/>
            <c:bubble3D val="0"/>
            <c:spPr>
              <a:solidFill>
                <a:srgbClr val="006600"/>
              </a:solidFill>
              <a:ln>
                <a:solidFill>
                  <a:srgbClr val="006600"/>
                </a:solidFill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contourClr>
                  <a:srgbClr val="0066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C49-4C4B-BA61-2A2C70E7A83C}"/>
              </c:ext>
            </c:extLst>
          </c:dPt>
          <c:dPt>
            <c:idx val="2"/>
            <c:bubble3D val="0"/>
            <c:spPr>
              <a:solidFill>
                <a:srgbClr val="FF33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C49-4C4B-BA61-2A2C70E7A83C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C49-4C4B-BA61-2A2C70E7A83C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26.76%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49-4C4B-BA61-2A2C70E7A83C}"/>
                </c:ext>
              </c:extLst>
            </c:dLbl>
            <c:dLbl>
              <c:idx val="1"/>
              <c:layout>
                <c:manualLayout>
                  <c:x val="0.113215404049756"/>
                  <c:y val="-0.2309008713978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56.55%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8245071535261517"/>
                      <c:h val="7.29151809884889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C49-4C4B-BA61-2A2C70E7A83C}"/>
                </c:ext>
              </c:extLst>
            </c:dLbl>
            <c:dLbl>
              <c:idx val="2"/>
              <c:layout>
                <c:manualLayout>
                  <c:x val="0.162122984277467"/>
                  <c:y val="0.0942020644637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17.16%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5307635619224411"/>
                      <c:h val="7.34255504144125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C49-4C4B-BA61-2A2C70E7A83C}"/>
                </c:ext>
              </c:extLst>
            </c:dLbl>
            <c:dLbl>
              <c:idx val="3"/>
              <c:layout>
                <c:manualLayout>
                  <c:x val="0.0286265841542865"/>
                  <c:y val="0.0074471690944818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0.53%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49-4C4B-BA61-2A2C70E7A8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25460.0</c:v>
                </c:pt>
                <c:pt idx="1">
                  <c:v>55896.0</c:v>
                </c:pt>
                <c:pt idx="2">
                  <c:v>16960.0</c:v>
                </c:pt>
                <c:pt idx="3">
                  <c:v>520.0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49-4C4B-BA61-2A2C70E7A83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B2E-42B7-B14D-BBF08613E82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B2E-42B7-B14D-BBF08613E82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B2E-42B7-B14D-BBF08613E82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B2E-42B7-B14D-BBF08613E8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67-46A2-83D4-F2B6A5A0EC2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0066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ayout>
        <c:manualLayout>
          <c:xMode val="edge"/>
          <c:yMode val="edge"/>
          <c:x val="0.044418932875771"/>
          <c:y val="0.751198812472912"/>
          <c:w val="0.955581067124229"/>
          <c:h val="0.248801187527088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18D8E-F535-4100-8283-92139F2816B6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245B-04D6-4B0F-B184-43A24177F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7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2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09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7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501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72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37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0C2A09E-9116-4DEC-805E-6D2EE1A8B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DF6088A-DAC1-4B64-B316-20FFC44E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EACDE16-26C3-4D65-BDAE-3E89CE39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23BF6A4-4E80-45ED-841D-2566140E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4919115-C119-4C9E-9520-64A70B1B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B384F6C-6864-4DDC-95B1-00BA354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C43D1524-4A3C-46E5-957F-044916735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4F4248E-3C3B-46D8-9A2A-351794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867A3B-3845-44FB-A035-A75DC75D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B3E4873-D751-46D7-9986-7B39D92C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0301FAD4-D6C1-443E-B76C-78EEE978B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3CCF2E2C-6035-4B2C-B24E-027317D1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0CBB914-6B19-454A-A43C-B8AC88FC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026F1B3-F458-4DB7-9B4A-3B1C955E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F847642-E129-48BB-8F58-3E30698D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1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912492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32371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152250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772129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18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80081" y="2803738"/>
            <a:ext cx="2996986" cy="2996986"/>
          </a:xfrm>
          <a:custGeom>
            <a:avLst/>
            <a:gdLst>
              <a:gd name="connsiteX0" fmla="*/ 0 w 2996986"/>
              <a:gd name="connsiteY0" fmla="*/ 0 h 2996986"/>
              <a:gd name="connsiteX1" fmla="*/ 2996986 w 2996986"/>
              <a:gd name="connsiteY1" fmla="*/ 0 h 2996986"/>
              <a:gd name="connsiteX2" fmla="*/ 2996986 w 2996986"/>
              <a:gd name="connsiteY2" fmla="*/ 2996986 h 2996986"/>
              <a:gd name="connsiteX3" fmla="*/ 0 w 2996986"/>
              <a:gd name="connsiteY3" fmla="*/ 2996986 h 29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6986" h="2996986">
                <a:moveTo>
                  <a:pt x="0" y="0"/>
                </a:moveTo>
                <a:lnTo>
                  <a:pt x="2996986" y="0"/>
                </a:lnTo>
                <a:lnTo>
                  <a:pt x="2996986" y="2996986"/>
                </a:lnTo>
                <a:lnTo>
                  <a:pt x="0" y="2996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42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68850" y="1787226"/>
            <a:ext cx="2881236" cy="4186172"/>
          </a:xfrm>
          <a:custGeom>
            <a:avLst/>
            <a:gdLst>
              <a:gd name="connsiteX0" fmla="*/ 0 w 2881236"/>
              <a:gd name="connsiteY0" fmla="*/ 0 h 4186172"/>
              <a:gd name="connsiteX1" fmla="*/ 2881236 w 2881236"/>
              <a:gd name="connsiteY1" fmla="*/ 0 h 4186172"/>
              <a:gd name="connsiteX2" fmla="*/ 2881236 w 2881236"/>
              <a:gd name="connsiteY2" fmla="*/ 4186172 h 4186172"/>
              <a:gd name="connsiteX3" fmla="*/ 0 w 2881236"/>
              <a:gd name="connsiteY3" fmla="*/ 4186172 h 418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236" h="4186172">
                <a:moveTo>
                  <a:pt x="0" y="0"/>
                </a:moveTo>
                <a:lnTo>
                  <a:pt x="2881236" y="0"/>
                </a:lnTo>
                <a:lnTo>
                  <a:pt x="2881236" y="4186172"/>
                </a:lnTo>
                <a:lnTo>
                  <a:pt x="0" y="41861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8333152" y="1787226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333152" y="3977910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1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9160924" y="2248783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366266" y="177253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263596" y="224878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157160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46893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60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4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07973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D223FD6-9D14-4644-A295-2176BEEF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A2438A4-37D7-4704-A70B-0A531141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70BD617-301B-49D3-8C0D-E7247338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C5E7BA5-F157-42CA-9E1F-18D9DBD7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A331D5B-4C64-45B3-9D7C-4C9661DF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5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820DCD4-6E99-42A4-810D-B77561B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2F064D2-97D6-44CE-AEC7-FD9BF684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8CD1530-79C5-4338-BAEA-5E778E9D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05C2E35-0394-492F-9F05-693B09F1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BA4BD20-D710-4B8F-907C-1ACC4961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24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227D797-1DA4-4670-9F14-F4621F4A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D87EBDB-172C-41C9-8E2F-BD19DA436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BF61D66-2DB6-49A1-8E02-2BBA1966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CC7B3AC-5D5F-4C9D-9C58-6D02D294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DE9E45B-9E85-459C-AB24-6FFE0329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3DE4AD7-1F6A-4987-8947-A73D2058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CF7D5ED-86C2-4AF3-B11F-B8B918D8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DC3FE62-09C1-4E44-A133-9AED266E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2679813-6ACB-406B-92A4-9CCE62150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08686375-5281-4DF9-AC4C-5CE548161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0719E244-4EFB-4043-B2F7-DFD5E9E05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4D03435-3974-4240-8AB8-249B34D4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05FCDDF1-3C08-41F8-A7E4-9736EB66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7D8920CF-4B2C-4C73-B986-95A17B5E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4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5C1576E-1845-420F-B498-FC4AC800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0323C5E-559E-404E-8A19-4AED8930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23A979A-3AF0-486A-B083-1506A2D4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847C46F-F6DA-4DB4-A689-CBFFD9A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1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800DC3C2-ADF0-4348-8BDD-86E9D571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2C58C7F-5655-40FF-9C79-572455CD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DCFBE35-FE57-475B-91F2-BBE57BEC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AED4ADD-4D90-4667-B587-DFE261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50BDA24-FF23-4448-A8F6-7D084712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9DFA9205-9EA1-45AF-8313-37153254E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A83157F-F737-4900-8A90-9956CA0F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C81BF15-DB0F-40B3-AF34-3726B165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A854F30-E53C-48F4-B52F-321B5E4D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6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866CD0-C046-40BC-B2B1-3AB725AF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4A169186-C4DE-4D82-BD34-7B1F433D3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45AD3E96-CE20-4214-AB35-93B029C40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4CDD1759-01E6-4BDA-95CA-7BC52207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19A50A7-7D73-4666-9C12-E8A525AA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2A38E0B-6F81-450A-923A-3C4511CF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3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83F62C55-822B-4112-AD3D-F46359AB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4114627-1172-4FE6-ACF4-7382AEBE1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C0E8C18-5465-47C1-A0B0-6E807CACF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B1FF7-CFBD-4262-9BCB-853F1F13E621}" type="datetimeFigureOut">
              <a:rPr lang="zh-CN" altLang="en-US" smtClean="0"/>
              <a:t>19/1/3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EBC65D4-0EA7-4E2A-9664-3A70E469F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4F13DDA-2032-4C55-A18D-2CFED8A0C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3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2.jp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2.jp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2.jp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2.jp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3.jp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4.jpg"/><Relationship Id="rId5" Type="http://schemas.openxmlformats.org/officeDocument/2006/relationships/image" Target="../media/image12.jp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5.jpg"/><Relationship Id="rId5" Type="http://schemas.openxmlformats.org/officeDocument/2006/relationships/image" Target="../media/image12.jp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6.jp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9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12.jp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12.jp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4.jp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25.jpg"/><Relationship Id="rId5" Type="http://schemas.openxmlformats.org/officeDocument/2006/relationships/hyperlink" Target="https://corecore.herokuapp.com" TargetMode="External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0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2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chart" Target="../charts/chart1.xml"/><Relationship Id="rId5" Type="http://schemas.openxmlformats.org/officeDocument/2006/relationships/image" Target="../media/image12.jp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2.jp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258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280FB71-1AB0-458B-B813-8CE5A53921D6}"/>
              </a:ext>
            </a:extLst>
          </p:cNvPr>
          <p:cNvSpPr/>
          <p:nvPr/>
        </p:nvSpPr>
        <p:spPr>
          <a:xfrm>
            <a:off x="0" y="352258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953EC67-983F-4ED9-8A74-8D1FAF97B993}"/>
              </a:ext>
            </a:extLst>
          </p:cNvPr>
          <p:cNvSpPr/>
          <p:nvPr/>
        </p:nvSpPr>
        <p:spPr>
          <a:xfrm>
            <a:off x="3034557" y="1785443"/>
            <a:ext cx="1116104" cy="13549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=""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4452203" y="1468000"/>
            <a:ext cx="4955203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spc="-300" dirty="0" smtClean="0">
                <a:solidFill>
                  <a:srgbClr val="FFC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落點分析</a:t>
            </a:r>
            <a:endParaRPr lang="en-US" sz="9600" b="1" spc="-300" dirty="0">
              <a:solidFill>
                <a:srgbClr val="FFC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55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進階軟體開發</a:t>
            </a:r>
            <a:endParaRPr lang="zh-CN" altLang="en-US" sz="55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8FA6553-E2CD-457F-8C4B-A874F1BE6E45}"/>
              </a:ext>
            </a:extLst>
          </p:cNvPr>
          <p:cNvSpPr/>
          <p:nvPr/>
        </p:nvSpPr>
        <p:spPr>
          <a:xfrm>
            <a:off x="3986339" y="4054650"/>
            <a:ext cx="4877317" cy="6051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組員：</a:t>
            </a:r>
            <a:r>
              <a:rPr lang="en-US" altLang="zh-CN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 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司福民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李東霖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陳俊翰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洪政倫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 </a:t>
            </a:r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="" xmlns:a16="http://schemas.microsoft.com/office/drawing/2014/main" id="{36A6FA06-34B6-4B97-B3E2-7798257FA474}"/>
              </a:ext>
            </a:extLst>
          </p:cNvPr>
          <p:cNvSpPr txBox="1"/>
          <p:nvPr/>
        </p:nvSpPr>
        <p:spPr>
          <a:xfrm>
            <a:off x="1918138" y="887359"/>
            <a:ext cx="13828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en-US" sz="4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=""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5706359" y="840126"/>
            <a:ext cx="632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大數據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大ＡＩ時代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大學落點分析</a:t>
            </a:r>
            <a:endParaRPr lang="en-US" sz="2800" b="1" spc="-3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 descr="螢幕快照 2019-01-01 下午11.47.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4733059" cy="1111679"/>
          </a:xfrm>
          <a:prstGeom prst="rect">
            <a:avLst/>
          </a:prstGeom>
        </p:spPr>
      </p:pic>
      <p:pic>
        <p:nvPicPr>
          <p:cNvPr id="3" name="圖片 2" descr="螢幕快照 2019-01-01 下午11.46.5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22" y="5403213"/>
            <a:ext cx="3033832" cy="1101487"/>
          </a:xfrm>
          <a:prstGeom prst="rect">
            <a:avLst/>
          </a:prstGeom>
        </p:spPr>
      </p:pic>
      <p:pic>
        <p:nvPicPr>
          <p:cNvPr id="8" name="圖片 7" descr="49848496_1910558452374923_1667064141166149632_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49" y="4941738"/>
            <a:ext cx="1564450" cy="1564450"/>
          </a:xfrm>
          <a:prstGeom prst="rect">
            <a:avLst/>
          </a:prstGeom>
        </p:spPr>
      </p:pic>
      <p:pic>
        <p:nvPicPr>
          <p:cNvPr id="14" name="圖片 13" descr="48429174_2202013066784076_4291991953110728704_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104" y="4895839"/>
            <a:ext cx="2017876" cy="16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TWO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概念發想</a:t>
            </a:r>
            <a:endParaRPr lang="en-US" altLang="zh-TW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1" y="458879"/>
            <a:ext cx="8949826" cy="930650"/>
            <a:chOff x="2204270" y="458879"/>
            <a:chExt cx="10367766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10367766" cy="56221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TW" altLang="en-US" sz="3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評估學科能力測驗結果 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◎</a:t>
              </a:r>
              <a:r>
                <a:rPr lang="zh-TW" altLang="en-US" sz="2800" dirty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學測考科五標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5" name="Group 120">
            <a:extLst>
              <a:ext uri="{FF2B5EF4-FFF2-40B4-BE49-F238E27FC236}">
                <a16:creationId xmlns="" xmlns:a16="http://schemas.microsoft.com/office/drawing/2014/main" id="{F1D82E75-7CC1-4E6F-A38D-2589F1F9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24405"/>
              </p:ext>
            </p:extLst>
          </p:nvPr>
        </p:nvGraphicFramePr>
        <p:xfrm>
          <a:off x="1855617" y="1288486"/>
          <a:ext cx="9036501" cy="5098492"/>
        </p:xfrm>
        <a:graphic>
          <a:graphicData uri="http://schemas.openxmlformats.org/drawingml/2006/table">
            <a:tbl>
              <a:tblPr/>
              <a:tblGrid>
                <a:gridCol w="12773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1627039617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61782596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1897119370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271608301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110820221"/>
                    </a:ext>
                  </a:extLst>
                </a:gridCol>
              </a:tblGrid>
              <a:tr h="41273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年度</a:t>
                      </a:r>
                      <a:endParaRPr kumimoji="0" lang="zh-TW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935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學測報名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考生人數</a:t>
                      </a: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147,748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146,036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 135,883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128,760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136,465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18406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頂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12.43%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13.27    %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13.20%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12.49%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12.02%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前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25.32%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25.86%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25.13%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25.52%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25.29%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均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50.70%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52.08%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52.36%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51.62%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後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37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76.57%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76.75%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75.94%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75.69%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25.38%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底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89.28%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88.24%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88.07%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88.78%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88.11%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06" y="0"/>
            <a:ext cx="1487394" cy="641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2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=""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=""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=""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=""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=""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=""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46" name="Group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894471"/>
              </p:ext>
            </p:extLst>
          </p:nvPr>
        </p:nvGraphicFramePr>
        <p:xfrm>
          <a:off x="2280821" y="1221909"/>
          <a:ext cx="7953887" cy="4937760"/>
        </p:xfrm>
        <a:graphic>
          <a:graphicData uri="http://schemas.openxmlformats.org/drawingml/2006/table">
            <a:tbl>
              <a:tblPr/>
              <a:tblGrid>
                <a:gridCol w="4681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55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53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428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436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2028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2028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2587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5393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649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55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級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分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 數   學   科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自   然   科 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3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E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7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3,700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1,791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14+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2,815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2,912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5,692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5,947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14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8,330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4,324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5,972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7,506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13,320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13,353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14,096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7,667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11,399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14,294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22,765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22,090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20,015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11,823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17,364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23,087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32,361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32,145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27,906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18,256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25,886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33,177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42,198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42,573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37,104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24,925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34,541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44,803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52,370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54,255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1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46,035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32,496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45,837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57,924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63,504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66,812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56,352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41,566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55,994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72,498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75,226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80,302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2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67,175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53,559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68,506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89,170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88,528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94,616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77,865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64,930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5-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78,985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106,934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102,409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109,571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7" name="圖片 4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1" y="26744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9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=""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=""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=""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=""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=""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=""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199979"/>
              </p:ext>
            </p:extLst>
          </p:nvPr>
        </p:nvGraphicFramePr>
        <p:xfrm>
          <a:off x="1876446" y="1107629"/>
          <a:ext cx="8928101" cy="53260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9059">
                  <a:extLst>
                    <a:ext uri="{9D8B030D-6E8A-4147-A177-3AD203B41FA5}">
                      <a16:colId xmlns="" xmlns:a16="http://schemas.microsoft.com/office/drawing/2014/main" val="3696147119"/>
                    </a:ext>
                  </a:extLst>
                </a:gridCol>
                <a:gridCol w="951974">
                  <a:extLst>
                    <a:ext uri="{9D8B030D-6E8A-4147-A177-3AD203B41FA5}">
                      <a16:colId xmlns="" xmlns:a16="http://schemas.microsoft.com/office/drawing/2014/main" val="3557121061"/>
                    </a:ext>
                  </a:extLst>
                </a:gridCol>
                <a:gridCol w="951974">
                  <a:extLst>
                    <a:ext uri="{9D8B030D-6E8A-4147-A177-3AD203B41FA5}">
                      <a16:colId xmlns="" xmlns:a16="http://schemas.microsoft.com/office/drawing/2014/main" val="3391515824"/>
                    </a:ext>
                  </a:extLst>
                </a:gridCol>
                <a:gridCol w="1163980">
                  <a:extLst>
                    <a:ext uri="{9D8B030D-6E8A-4147-A177-3AD203B41FA5}">
                      <a16:colId xmlns="" xmlns:a16="http://schemas.microsoft.com/office/drawing/2014/main" val="153216532"/>
                    </a:ext>
                  </a:extLst>
                </a:gridCol>
                <a:gridCol w="1016207">
                  <a:extLst>
                    <a:ext uri="{9D8B030D-6E8A-4147-A177-3AD203B41FA5}">
                      <a16:colId xmlns="" xmlns:a16="http://schemas.microsoft.com/office/drawing/2014/main" val="2616119772"/>
                    </a:ext>
                  </a:extLst>
                </a:gridCol>
                <a:gridCol w="871034">
                  <a:extLst>
                    <a:ext uri="{9D8B030D-6E8A-4147-A177-3AD203B41FA5}">
                      <a16:colId xmlns="" xmlns:a16="http://schemas.microsoft.com/office/drawing/2014/main" val="2812534842"/>
                    </a:ext>
                  </a:extLst>
                </a:gridCol>
                <a:gridCol w="1233965">
                  <a:extLst>
                    <a:ext uri="{9D8B030D-6E8A-4147-A177-3AD203B41FA5}">
                      <a16:colId xmlns="" xmlns:a16="http://schemas.microsoft.com/office/drawing/2014/main" val="2035402922"/>
                    </a:ext>
                  </a:extLst>
                </a:gridCol>
                <a:gridCol w="1233965">
                  <a:extLst>
                    <a:ext uri="{9D8B030D-6E8A-4147-A177-3AD203B41FA5}">
                      <a16:colId xmlns="" xmlns:a16="http://schemas.microsoft.com/office/drawing/2014/main" val="803861140"/>
                    </a:ext>
                  </a:extLst>
                </a:gridCol>
                <a:gridCol w="845943">
                  <a:extLst>
                    <a:ext uri="{9D8B030D-6E8A-4147-A177-3AD203B41FA5}">
                      <a16:colId xmlns="" xmlns:a16="http://schemas.microsoft.com/office/drawing/2014/main" val="3279687249"/>
                    </a:ext>
                  </a:extLst>
                </a:gridCol>
              </a:tblGrid>
              <a:tr h="32049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107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106</a:t>
                      </a:r>
                      <a:r>
                        <a:rPr lang="zh-TW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105</a:t>
                      </a:r>
                      <a:r>
                        <a:rPr lang="zh-TW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343444"/>
                  </a:ext>
                </a:extLst>
              </a:tr>
              <a:tr h="632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級分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/>
                      </a:r>
                      <a:b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4696851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0.19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934115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716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0.53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422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520021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1403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1.04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937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0.69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06970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2311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1.71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1598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311429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3301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2.44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2499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1.85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519945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4419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3.27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3554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2.64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775743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5732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4.24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68+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4818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3.58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088754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5.26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6147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4.57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495195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8646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6.40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66-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7657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5.70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41465786"/>
                  </a:ext>
                </a:extLst>
              </a:tr>
              <a:tr h="4086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10337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7.65 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9431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7.02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0" y="132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42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=""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=""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=""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=""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=""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8622873" cy="809534"/>
            <a:chOff x="2204270" y="458879"/>
            <a:chExt cx="8622873" cy="809534"/>
          </a:xfrm>
        </p:grpSpPr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86228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 &amp; 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學測總級分累積人數及最後錄取情形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=""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903713"/>
              </p:ext>
            </p:extLst>
          </p:nvPr>
        </p:nvGraphicFramePr>
        <p:xfrm>
          <a:off x="2134108" y="1121479"/>
          <a:ext cx="8665297" cy="55354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="" xmlns:a16="http://schemas.microsoft.com/office/drawing/2014/main" val="3696147119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355712106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3391515824"/>
                    </a:ext>
                  </a:extLst>
                </a:gridCol>
                <a:gridCol w="1129348">
                  <a:extLst>
                    <a:ext uri="{9D8B030D-6E8A-4147-A177-3AD203B41FA5}">
                      <a16:colId xmlns="" xmlns:a16="http://schemas.microsoft.com/office/drawing/2014/main" val="153216532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71665898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616119772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812534842"/>
                    </a:ext>
                  </a:extLst>
                </a:gridCol>
                <a:gridCol w="1919325">
                  <a:extLst>
                    <a:ext uri="{9D8B030D-6E8A-4147-A177-3AD203B41FA5}">
                      <a16:colId xmlns="" xmlns:a16="http://schemas.microsoft.com/office/drawing/2014/main" val="3130490445"/>
                    </a:ext>
                  </a:extLst>
                </a:gridCol>
              </a:tblGrid>
              <a:tr h="5738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107</a:t>
                      </a:r>
                      <a:r>
                        <a:rPr lang="zh-TW" altLang="en-US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TW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106</a:t>
                      </a:r>
                      <a:r>
                        <a:rPr lang="zh-TW" altLang="en-US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TW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105</a:t>
                      </a:r>
                      <a:r>
                        <a:rPr lang="zh-TW" altLang="en-US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2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343444"/>
                  </a:ext>
                </a:extLst>
              </a:tr>
              <a:tr h="609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</a:t>
                      </a:r>
                      <a:endParaRPr lang="en-US" alt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個人申請通過第一階段篩選校系</a:t>
                      </a:r>
                      <a:endParaRPr lang="zh-TW" alt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4696851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182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0.13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138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934115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633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0.44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422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520021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1,363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937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06970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2,309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1.61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1,598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中山醫大醫學系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311429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3,473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2.42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2,499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台大資管系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519945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4,798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3.34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3,554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2.64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775743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6,272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4.36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4,818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清大資工系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088754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7,990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6,147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4.57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495195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9,902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6.87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7,657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5.70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政大統計系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41465786"/>
                  </a:ext>
                </a:extLst>
              </a:tr>
              <a:tr h="767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11,941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8.28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9,431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7.02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中央電機系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93" y="0"/>
            <a:ext cx="1698107" cy="732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THREE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專案方法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4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953007" cy="809534"/>
            <a:chOff x="2204270" y="458879"/>
            <a:chExt cx="8953007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953007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級分以上）</a:t>
              </a:r>
              <a:r>
                <a:rPr lang="en-US" altLang="zh-TW" sz="1600" b="1" kern="0" dirty="0" smtClean="0">
                  <a:latin typeface="Apple LiGothic Medium"/>
                  <a:ea typeface="Apple LiGothic Medium"/>
                  <a:cs typeface="Apple LiGothic Medium"/>
                </a:rPr>
                <a:t>by </a:t>
              </a:r>
              <a:r>
                <a:rPr lang="zh-TW" altLang="en-US" sz="1600" b="1" kern="0" dirty="0" smtClean="0">
                  <a:latin typeface="Apple LiGothic Medium"/>
                  <a:ea typeface="Apple LiGothic Medium"/>
                  <a:cs typeface="Apple LiGothic Medium"/>
                </a:rPr>
                <a:t>儒Ｘ補習班官網</a:t>
              </a:r>
              <a:endParaRPr lang="zh-TW" altLang="en-US" sz="16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0.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41" y="1082712"/>
            <a:ext cx="7986059" cy="5536229"/>
          </a:xfrm>
          <a:prstGeom prst="rect">
            <a:avLst/>
          </a:prstGeom>
          <a:ln>
            <a:solidFill>
              <a:srgbClr val="77B7E7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347882" y="1494118"/>
            <a:ext cx="373529" cy="5124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336118" y="1524000"/>
            <a:ext cx="343646" cy="5139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9456435" cy="1077218"/>
            <a:chOff x="2204270" y="458879"/>
            <a:chExt cx="9456435" cy="1077218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94564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級分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以下）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42" y="1054584"/>
            <a:ext cx="8449235" cy="5564358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6" y="0"/>
            <a:ext cx="1621865" cy="6992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43967" y="1453452"/>
            <a:ext cx="1147663" cy="51406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340745" cy="809534"/>
            <a:chOff x="2204270" y="458879"/>
            <a:chExt cx="834074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34074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取得各科系原始錄取成績資料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sz="2000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得</a:t>
              </a:r>
              <a:r>
                <a:rPr lang="zh-TW" altLang="en-US" sz="2000" b="1" kern="0" dirty="0">
                  <a:latin typeface="Apple LiGothic Medium"/>
                  <a:ea typeface="Apple LiGothic Medium"/>
                  <a:cs typeface="Apple LiGothic Medium"/>
                </a:rPr>
                <a:t>勝者文教提供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42" y="1090706"/>
            <a:ext cx="8567963" cy="5558117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59" y="328706"/>
            <a:ext cx="1673412" cy="72147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73500" y="1223957"/>
            <a:ext cx="933432" cy="54007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9.24.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1149202"/>
            <a:ext cx="8728635" cy="5048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3413922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-31058"/>
            <a:ext cx="3413922" cy="6889058"/>
          </a:xfrm>
          <a:prstGeom prst="rect">
            <a:avLst/>
          </a:prstGeom>
          <a:solidFill>
            <a:srgbClr val="151515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9" name="组合 4"/>
          <p:cNvGrpSpPr/>
          <p:nvPr/>
        </p:nvGrpSpPr>
        <p:grpSpPr>
          <a:xfrm>
            <a:off x="411561" y="908719"/>
            <a:ext cx="2590800" cy="1210653"/>
            <a:chOff x="335361" y="908719"/>
            <a:chExt cx="2590800" cy="1210653"/>
          </a:xfrm>
        </p:grpSpPr>
        <p:sp>
          <p:nvSpPr>
            <p:cNvPr id="20" name="TextBox 2"/>
            <p:cNvSpPr txBox="1"/>
            <p:nvPr/>
          </p:nvSpPr>
          <p:spPr>
            <a:xfrm>
              <a:off x="335361" y="908719"/>
              <a:ext cx="1683939" cy="74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265" b="1" dirty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目 </a:t>
              </a:r>
              <a:r>
                <a:rPr lang="zh-TW" altLang="en-US" sz="4265" b="1" dirty="0" smtClean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錄</a:t>
              </a:r>
              <a:endParaRPr lang="zh-CN" altLang="en-US" sz="4265" b="1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1028700" y="1657707"/>
              <a:ext cx="1897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cxnSp>
          <p:nvCxnSpPr>
            <p:cNvPr id="22" name="直接连接符 10"/>
            <p:cNvCxnSpPr/>
            <p:nvPr/>
          </p:nvCxnSpPr>
          <p:spPr>
            <a:xfrm>
              <a:off x="1028700" y="908719"/>
              <a:ext cx="0" cy="1167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6"/>
            <p:cNvCxnSpPr/>
            <p:nvPr/>
          </p:nvCxnSpPr>
          <p:spPr>
            <a:xfrm>
              <a:off x="335361" y="1657707"/>
              <a:ext cx="244593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8"/>
          <p:cNvGrpSpPr/>
          <p:nvPr/>
        </p:nvGrpSpPr>
        <p:grpSpPr>
          <a:xfrm>
            <a:off x="4548780" y="722897"/>
            <a:ext cx="5698306" cy="1084452"/>
            <a:chOff x="7181850" y="2590770"/>
            <a:chExt cx="5698306" cy="1084452"/>
          </a:xfrm>
        </p:grpSpPr>
        <p:cxnSp>
          <p:nvCxnSpPr>
            <p:cNvPr id="25" name="直接连接符 2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1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計畫動機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29" name="组合 53"/>
          <p:cNvGrpSpPr/>
          <p:nvPr/>
        </p:nvGrpSpPr>
        <p:grpSpPr>
          <a:xfrm>
            <a:off x="4548780" y="2171832"/>
            <a:ext cx="5698306" cy="1084452"/>
            <a:chOff x="7181850" y="2590770"/>
            <a:chExt cx="5698306" cy="1084452"/>
          </a:xfrm>
        </p:grpSpPr>
        <p:cxnSp>
          <p:nvCxnSpPr>
            <p:cNvPr id="30" name="直接连接符 5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2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概念發想</a:t>
              </a:r>
              <a:endParaRPr lang="en-US" altLang="zh-TW" sz="2400" b="1" dirty="0" smtClean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4" name="组合 58"/>
          <p:cNvGrpSpPr/>
          <p:nvPr/>
        </p:nvGrpSpPr>
        <p:grpSpPr>
          <a:xfrm>
            <a:off x="4548780" y="3620767"/>
            <a:ext cx="5698306" cy="1084452"/>
            <a:chOff x="7181850" y="2590770"/>
            <a:chExt cx="5698306" cy="1084452"/>
          </a:xfrm>
        </p:grpSpPr>
        <p:cxnSp>
          <p:nvCxnSpPr>
            <p:cNvPr id="35" name="直接连接符 5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3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專案方法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9" name="组合 63"/>
          <p:cNvGrpSpPr/>
          <p:nvPr/>
        </p:nvGrpSpPr>
        <p:grpSpPr>
          <a:xfrm>
            <a:off x="4548780" y="5069701"/>
            <a:ext cx="5698306" cy="1084452"/>
            <a:chOff x="7181850" y="2590770"/>
            <a:chExt cx="5698306" cy="1084452"/>
          </a:xfrm>
        </p:grpSpPr>
        <p:cxnSp>
          <p:nvCxnSpPr>
            <p:cNvPr id="40" name="直接连接符 6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4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成效評估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4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圖片 2" descr="螢幕快照 2018-12-10 下午9.32.3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075764"/>
            <a:ext cx="4343400" cy="3420035"/>
          </a:xfrm>
          <a:prstGeom prst="rect">
            <a:avLst/>
          </a:prstGeom>
        </p:spPr>
      </p:pic>
      <p:pic>
        <p:nvPicPr>
          <p:cNvPr id="4" name="圖片 3" descr="螢幕快照 2018-12-10 下午9.32.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356847"/>
            <a:ext cx="9067800" cy="237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1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10306177" y="2120059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0306177" y="4413316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00" name="矩形 99"/>
          <p:cNvSpPr/>
          <p:nvPr/>
        </p:nvSpPr>
        <p:spPr>
          <a:xfrm>
            <a:off x="6899432" y="2347957"/>
            <a:ext cx="31150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已知探索未知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431478" y="4684365"/>
            <a:ext cx="2771747" cy="8227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決定Ｉ</a:t>
            </a: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/ O 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即可</a:t>
            </a:r>
            <a:endParaRPr lang="en-US" altLang="zh-TW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>
              <a:lnSpc>
                <a:spcPct val="120000"/>
              </a:lnSpc>
            </a:pP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4288353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利用機器學習方法ＮＮ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1*QVIyc5HnGDWTNX3m-nIm9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3" y="2027821"/>
            <a:ext cx="7040647" cy="3806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14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FOUR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成效評估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1 上午10.31.5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7" y="1688360"/>
            <a:ext cx="4836926" cy="4182181"/>
          </a:xfrm>
          <a:prstGeom prst="rect">
            <a:avLst/>
          </a:prstGeom>
        </p:spPr>
      </p:pic>
      <p:pic>
        <p:nvPicPr>
          <p:cNvPr id="5" name="圖片 4" descr="螢幕快照 2018-12-11 上午10.31.5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6" y="1332102"/>
            <a:ext cx="6295464" cy="4631377"/>
          </a:xfrm>
          <a:prstGeom prst="rect">
            <a:avLst/>
          </a:prstGeom>
        </p:spPr>
      </p:pic>
      <p:pic>
        <p:nvPicPr>
          <p:cNvPr id="6" name="圖片 5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1077218"/>
            <a:chOff x="2204270" y="458879"/>
            <a:chExt cx="6623625" cy="1077218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zh-TW" altLang="en-US" sz="2400" b="1" kern="0" dirty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圖片 4" descr="螢幕快照 2018-12-11 上午10.37.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95" y="1348402"/>
            <a:ext cx="6329221" cy="4181370"/>
          </a:xfrm>
          <a:prstGeom prst="rect">
            <a:avLst/>
          </a:prstGeom>
        </p:spPr>
      </p:pic>
      <p:pic>
        <p:nvPicPr>
          <p:cNvPr id="2" name="圖片 1" descr="螢幕快照 2018-12-11 上午10.32.0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6" y="1378570"/>
            <a:ext cx="6373795" cy="4151202"/>
          </a:xfrm>
          <a:prstGeom prst="rect">
            <a:avLst/>
          </a:prstGeom>
        </p:spPr>
      </p:pic>
      <p:pic>
        <p:nvPicPr>
          <p:cNvPr id="15" name="圖片 14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31337" y="1851118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286514" y="4144375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1826141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評估指標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55"/>
          <p:cNvGrpSpPr/>
          <p:nvPr/>
        </p:nvGrpSpPr>
        <p:grpSpPr>
          <a:xfrm>
            <a:off x="576296" y="1976697"/>
            <a:ext cx="4868157" cy="1828800"/>
            <a:chOff x="1451960" y="1976697"/>
            <a:chExt cx="4868157" cy="1828800"/>
          </a:xfrm>
        </p:grpSpPr>
        <p:grpSp>
          <p:nvGrpSpPr>
            <p:cNvPr id="23" name="组合 22"/>
            <p:cNvGrpSpPr/>
            <p:nvPr/>
          </p:nvGrpSpPr>
          <p:grpSpPr>
            <a:xfrm>
              <a:off x="1451960" y="1976697"/>
              <a:ext cx="1879172" cy="1828800"/>
              <a:chOff x="1863777" y="1617922"/>
              <a:chExt cx="1879172" cy="1828800"/>
            </a:xfrm>
          </p:grpSpPr>
          <p:sp>
            <p:nvSpPr>
              <p:cNvPr id="28" name="iS1ide-Oval 37"/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0.25%</a:t>
                </a:r>
              </a:p>
            </p:txBody>
          </p:sp>
          <p:sp>
            <p:nvSpPr>
              <p:cNvPr id="29" name="iS1ide-Arc 38"/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S1ide-Oval 39"/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4" name="iS1ide-Straight Connector 30"/>
            <p:cNvCxnSpPr/>
            <p:nvPr/>
          </p:nvCxnSpPr>
          <p:spPr>
            <a:xfrm>
              <a:off x="3270126" y="2681984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791294" y="2561659"/>
              <a:ext cx="3528823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不用考慮</a:t>
              </a: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Over-fit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31" name="组合 56"/>
          <p:cNvGrpSpPr/>
          <p:nvPr/>
        </p:nvGrpSpPr>
        <p:grpSpPr>
          <a:xfrm>
            <a:off x="5902589" y="1958975"/>
            <a:ext cx="5309159" cy="1828800"/>
            <a:chOff x="6584017" y="1958975"/>
            <a:chExt cx="5309159" cy="1828800"/>
          </a:xfrm>
        </p:grpSpPr>
        <p:cxnSp>
          <p:nvCxnSpPr>
            <p:cNvPr id="32" name="iS1ide-Straight Connector 4"/>
            <p:cNvCxnSpPr/>
            <p:nvPr/>
          </p:nvCxnSpPr>
          <p:spPr>
            <a:xfrm>
              <a:off x="8391555" y="266426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5"/>
            <p:cNvGrpSpPr/>
            <p:nvPr/>
          </p:nvGrpSpPr>
          <p:grpSpPr>
            <a:xfrm>
              <a:off x="6584017" y="1958975"/>
              <a:ext cx="1875259" cy="1828800"/>
              <a:chOff x="6995834" y="1600200"/>
              <a:chExt cx="1875259" cy="1828800"/>
            </a:xfrm>
          </p:grpSpPr>
          <p:sp>
            <p:nvSpPr>
              <p:cNvPr id="37" name="iS1ide-Oval 19"/>
              <p:cNvSpPr/>
              <p:nvPr/>
            </p:nvSpPr>
            <p:spPr>
              <a:xfrm>
                <a:off x="6995834" y="1600200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0.70%</a:t>
                </a:r>
              </a:p>
            </p:txBody>
          </p:sp>
          <p:sp>
            <p:nvSpPr>
              <p:cNvPr id="38" name="iS1ide-Arc 20"/>
              <p:cNvSpPr/>
              <p:nvPr/>
            </p:nvSpPr>
            <p:spPr>
              <a:xfrm>
                <a:off x="7197852" y="1802218"/>
                <a:ext cx="1424763" cy="1424763"/>
              </a:xfrm>
              <a:prstGeom prst="arc">
                <a:avLst>
                  <a:gd name="adj1" fmla="val 16200000"/>
                  <a:gd name="adj2" fmla="val 11372633"/>
                </a:avLst>
              </a:prstGeom>
              <a:noFill/>
              <a:ln w="190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iS1ide-Oval 21"/>
              <p:cNvSpPr/>
              <p:nvPr/>
            </p:nvSpPr>
            <p:spPr>
              <a:xfrm>
                <a:off x="8749081" y="2267514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814236" y="2546716"/>
              <a:ext cx="4078940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2019</a:t>
              </a: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學測統計資料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40" name="组合 59"/>
          <p:cNvGrpSpPr/>
          <p:nvPr/>
        </p:nvGrpSpPr>
        <p:grpSpPr>
          <a:xfrm>
            <a:off x="501591" y="4288515"/>
            <a:ext cx="4883098" cy="1828800"/>
            <a:chOff x="1451960" y="4288515"/>
            <a:chExt cx="4883098" cy="1828800"/>
          </a:xfrm>
        </p:grpSpPr>
        <p:cxnSp>
          <p:nvCxnSpPr>
            <p:cNvPr id="41" name="iS1ide-Straight Connector 23"/>
            <p:cNvCxnSpPr/>
            <p:nvPr/>
          </p:nvCxnSpPr>
          <p:spPr>
            <a:xfrm>
              <a:off x="3270126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24"/>
            <p:cNvGrpSpPr/>
            <p:nvPr/>
          </p:nvGrpSpPr>
          <p:grpSpPr>
            <a:xfrm>
              <a:off x="1451960" y="4288515"/>
              <a:ext cx="1879172" cy="1828800"/>
              <a:chOff x="1863777" y="4186915"/>
              <a:chExt cx="1879172" cy="1828800"/>
            </a:xfrm>
          </p:grpSpPr>
          <p:sp>
            <p:nvSpPr>
              <p:cNvPr id="47" name="iS1ide-Oval 34"/>
              <p:cNvSpPr/>
              <p:nvPr/>
            </p:nvSpPr>
            <p:spPr>
              <a:xfrm>
                <a:off x="1863777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0.55%</a:t>
                </a:r>
              </a:p>
            </p:txBody>
          </p:sp>
          <p:sp>
            <p:nvSpPr>
              <p:cNvPr id="48" name="iS1ide-Arc 35"/>
              <p:cNvSpPr/>
              <p:nvPr/>
            </p:nvSpPr>
            <p:spPr>
              <a:xfrm>
                <a:off x="2065795" y="4388933"/>
                <a:ext cx="1424763" cy="1424763"/>
              </a:xfrm>
              <a:prstGeom prst="arc">
                <a:avLst>
                  <a:gd name="adj1" fmla="val 16200000"/>
                  <a:gd name="adj2" fmla="val 6289673"/>
                </a:avLst>
              </a:prstGeom>
              <a:noFill/>
              <a:ln w="190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9" name="iS1ide-Oval 36"/>
              <p:cNvSpPr/>
              <p:nvPr/>
            </p:nvSpPr>
            <p:spPr>
              <a:xfrm>
                <a:off x="3620937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642941" y="4520284"/>
              <a:ext cx="2692117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57"/>
          <p:cNvGrpSpPr/>
          <p:nvPr/>
        </p:nvGrpSpPr>
        <p:grpSpPr>
          <a:xfrm>
            <a:off x="5901219" y="4288515"/>
            <a:ext cx="5609352" cy="1828800"/>
            <a:chOff x="6582647" y="4288515"/>
            <a:chExt cx="5609352" cy="1828800"/>
          </a:xfrm>
        </p:grpSpPr>
        <p:cxnSp>
          <p:nvCxnSpPr>
            <p:cNvPr id="54" name="iS1ide-Straight Connector 6"/>
            <p:cNvCxnSpPr/>
            <p:nvPr/>
          </p:nvCxnSpPr>
          <p:spPr>
            <a:xfrm>
              <a:off x="8400813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7"/>
            <p:cNvGrpSpPr/>
            <p:nvPr/>
          </p:nvGrpSpPr>
          <p:grpSpPr>
            <a:xfrm>
              <a:off x="6582647" y="4288515"/>
              <a:ext cx="1879172" cy="1828800"/>
              <a:chOff x="6994464" y="4186915"/>
              <a:chExt cx="1879172" cy="1828800"/>
            </a:xfrm>
          </p:grpSpPr>
          <p:sp>
            <p:nvSpPr>
              <p:cNvPr id="65" name="iS1ide-Oval 16"/>
              <p:cNvSpPr/>
              <p:nvPr/>
            </p:nvSpPr>
            <p:spPr>
              <a:xfrm>
                <a:off x="6994464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0.95%</a:t>
                </a:r>
              </a:p>
            </p:txBody>
          </p:sp>
          <p:sp>
            <p:nvSpPr>
              <p:cNvPr id="67" name="iS1ide-Arc 17"/>
              <p:cNvSpPr/>
              <p:nvPr/>
            </p:nvSpPr>
            <p:spPr>
              <a:xfrm>
                <a:off x="7196482" y="4388933"/>
                <a:ext cx="1424763" cy="1424763"/>
              </a:xfrm>
              <a:prstGeom prst="arc">
                <a:avLst>
                  <a:gd name="adj1" fmla="val 16200000"/>
                  <a:gd name="adj2" fmla="val 14595106"/>
                </a:avLst>
              </a:prstGeom>
              <a:noFill/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iS1ide-Oval 18"/>
              <p:cNvSpPr/>
              <p:nvPr/>
            </p:nvSpPr>
            <p:spPr>
              <a:xfrm>
                <a:off x="8751624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8719286" y="4520283"/>
              <a:ext cx="3472713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411396" y="503517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Apple LiGothic Medium"/>
                <a:ea typeface="Apple LiGothic Medium"/>
                <a:cs typeface="Apple LiGothic Medium"/>
              </a:rPr>
              <a:t>配合雲端輔導室訓練</a:t>
            </a:r>
            <a:endParaRPr kumimoji="1" lang="zh-TW" altLang="en-US" sz="2800" dirty="0"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63454" y="5046144"/>
            <a:ext cx="414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Apple LiGothic Medium"/>
                <a:ea typeface="Apple LiGothic Medium"/>
                <a:cs typeface="Apple LiGothic Medium"/>
              </a:rPr>
              <a:t>專業升學輔導團隊做</a:t>
            </a:r>
            <a:r>
              <a:rPr kumimoji="1" lang="en-US" altLang="zh-TW" sz="2400" dirty="0" smtClean="0">
                <a:latin typeface="Apple LiGothic Medium"/>
                <a:ea typeface="Apple LiGothic Medium"/>
                <a:cs typeface="Apple LiGothic Medium"/>
              </a:rPr>
              <a:t>Fine-tuning</a:t>
            </a:r>
            <a:endParaRPr kumimoji="1" lang="zh-TW" altLang="en-US" sz="2400" dirty="0">
              <a:latin typeface="Apple LiGothic Medium"/>
              <a:ea typeface="Apple LiGothic Medium"/>
              <a:cs typeface="Apple LiGothic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1494299" y="1652234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00681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655529" y="305884"/>
            <a:ext cx="3467616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預測結果（節錄）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55"/>
          <p:cNvGrpSpPr/>
          <p:nvPr/>
        </p:nvGrpSpPr>
        <p:grpSpPr>
          <a:xfrm>
            <a:off x="1693353" y="1092938"/>
            <a:ext cx="6233167" cy="2008814"/>
            <a:chOff x="1451960" y="1796683"/>
            <a:chExt cx="6233167" cy="2008814"/>
          </a:xfrm>
        </p:grpSpPr>
        <p:grpSp>
          <p:nvGrpSpPr>
            <p:cNvPr id="23" name="组合 22"/>
            <p:cNvGrpSpPr/>
            <p:nvPr/>
          </p:nvGrpSpPr>
          <p:grpSpPr>
            <a:xfrm>
              <a:off x="1451960" y="1976697"/>
              <a:ext cx="1879172" cy="1828800"/>
              <a:chOff x="1863777" y="1617922"/>
              <a:chExt cx="1879172" cy="1828800"/>
            </a:xfrm>
          </p:grpSpPr>
          <p:sp>
            <p:nvSpPr>
              <p:cNvPr id="28" name="iS1ide-Oval 37"/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9" name="iS1ide-Arc 38"/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S1ide-Oval 39"/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4" name="iS1ide-Straight Connector 30"/>
            <p:cNvCxnSpPr/>
            <p:nvPr/>
          </p:nvCxnSpPr>
          <p:spPr>
            <a:xfrm>
              <a:off x="3270126" y="2681984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3280963" y="1796683"/>
              <a:ext cx="4404164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頂標學群（台清交成政）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pic>
        <p:nvPicPr>
          <p:cNvPr id="2" name="圖片 1" descr="螢幕快照 2019-01-02 下午9.20.5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13" y="2075032"/>
            <a:ext cx="5738312" cy="4536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36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00681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655529" y="305884"/>
            <a:ext cx="4288353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網路使用介面（節錄）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圖片 4" descr="螢幕快照 2019-01-03 上午7.40.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152" y="1009764"/>
            <a:ext cx="5600593" cy="5627913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809464" y="504890"/>
            <a:ext cx="343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hlinkClick r:id="rId5"/>
              </a:rPr>
              <a:t>https://</a:t>
            </a:r>
            <a:r>
              <a:rPr lang="en-US" altLang="zh-TW" dirty="0" err="1">
                <a:hlinkClick r:id="rId5"/>
              </a:rPr>
              <a:t>corecore.herokuapp.com</a:t>
            </a:r>
            <a:endParaRPr kumimoji="1"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54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517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280FB71-1AB0-458B-B813-8CE5A53921D6}"/>
              </a:ext>
            </a:extLst>
          </p:cNvPr>
          <p:cNvSpPr/>
          <p:nvPr/>
        </p:nvSpPr>
        <p:spPr>
          <a:xfrm>
            <a:off x="0" y="704517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953EC67-983F-4ED9-8A74-8D1FAF97B993}"/>
              </a:ext>
            </a:extLst>
          </p:cNvPr>
          <p:cNvSpPr/>
          <p:nvPr/>
        </p:nvSpPr>
        <p:spPr>
          <a:xfrm>
            <a:off x="2904567" y="2131002"/>
            <a:ext cx="1116104" cy="100924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=""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3969977" y="3277737"/>
            <a:ext cx="494738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pc="-300" dirty="0">
                <a:solidFill>
                  <a:srgbClr val="FFCC0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  <a:p>
            <a:endParaRPr lang="zh-CN" altLang="en-US" sz="5500" b="1" spc="-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="" xmlns:a16="http://schemas.microsoft.com/office/drawing/2014/main" id="{36A6FA06-34B6-4B97-B3E2-7798257FA474}"/>
              </a:ext>
            </a:extLst>
          </p:cNvPr>
          <p:cNvSpPr txBox="1"/>
          <p:nvPr/>
        </p:nvSpPr>
        <p:spPr>
          <a:xfrm>
            <a:off x="1942756" y="1089779"/>
            <a:ext cx="12907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endParaRPr lang="en-US" sz="4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7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ONE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計畫動機</a:t>
            </a:r>
            <a:endParaRPr lang="en-US" altLang="zh-CN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ïşḻïďê-Rectangle 17"/>
          <p:cNvSpPr/>
          <p:nvPr/>
        </p:nvSpPr>
        <p:spPr>
          <a:xfrm>
            <a:off x="789487" y="1391604"/>
            <a:ext cx="10763115" cy="4786388"/>
          </a:xfrm>
          <a:prstGeom prst="rect">
            <a:avLst/>
          </a:prstGeom>
          <a:solidFill>
            <a:schemeClr val="accent3"/>
          </a:solidFill>
          <a:ln w="3175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2" name="任意多边形 54">
            <a:extLst>
              <a:ext uri="{FF2B5EF4-FFF2-40B4-BE49-F238E27FC236}">
                <a16:creationId xmlns="" xmlns:a16="http://schemas.microsoft.com/office/drawing/2014/main" id="{053BC920-AA21-4448-9977-8DE27EC1836C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55">
            <a:extLst>
              <a:ext uri="{FF2B5EF4-FFF2-40B4-BE49-F238E27FC236}">
                <a16:creationId xmlns="" xmlns:a16="http://schemas.microsoft.com/office/drawing/2014/main" id="{60AB521E-C20F-46AD-B687-C53462D45555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49">
            <a:extLst>
              <a:ext uri="{FF2B5EF4-FFF2-40B4-BE49-F238E27FC236}">
                <a16:creationId xmlns="" xmlns:a16="http://schemas.microsoft.com/office/drawing/2014/main" id="{E29D5F36-BA61-4A15-8E4F-2F2608E81931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椭圆 50">
            <a:extLst>
              <a:ext uri="{FF2B5EF4-FFF2-40B4-BE49-F238E27FC236}">
                <a16:creationId xmlns="" xmlns:a16="http://schemas.microsoft.com/office/drawing/2014/main" id="{6134DDE2-F381-4E87-B5B0-AB2B753710C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任意多边形 58">
            <a:extLst>
              <a:ext uri="{FF2B5EF4-FFF2-40B4-BE49-F238E27FC236}">
                <a16:creationId xmlns="" xmlns:a16="http://schemas.microsoft.com/office/drawing/2014/main" id="{41C8C69D-C25E-478D-8A4A-EE3769DFF4C3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950F938D-15AB-4224-B440-E035D34B3D9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ED1FE235-CCE1-4192-857D-D1842CAEF1E7}"/>
                </a:ext>
              </a:extLst>
            </p:cNvPr>
            <p:cNvSpPr txBox="1"/>
            <p:nvPr/>
          </p:nvSpPr>
          <p:spPr>
            <a:xfrm>
              <a:off x="2204270" y="458879"/>
              <a:ext cx="426270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3200" b="1" dirty="0" smtClean="0">
                  <a:latin typeface="Apple LiGothic Medium"/>
                  <a:ea typeface="Apple LiGothic Medium"/>
                  <a:cs typeface="Apple LiGothic Medium"/>
                </a:rPr>
                <a:t>Why?????Who????What???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109D877A-C570-4612-9891-0A7E42C6E6C9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0" name="椭圆 15">
            <a:extLst>
              <a:ext uri="{FF2B5EF4-FFF2-40B4-BE49-F238E27FC236}">
                <a16:creationId xmlns="" xmlns:a16="http://schemas.microsoft.com/office/drawing/2014/main" id="{B1A23E6E-DC3D-4CE4-8867-5D36755EAF6B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7" name="圖片版面配置區 6" descr="49188436_523159824845291_7184968429185531904_n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55" r="-18155"/>
          <a:stretch>
            <a:fillRect/>
          </a:stretch>
        </p:blipFill>
        <p:spPr>
          <a:xfrm>
            <a:off x="3914279" y="1649410"/>
            <a:ext cx="4827595" cy="4371674"/>
          </a:xfrm>
        </p:spPr>
      </p:pic>
      <p:pic>
        <p:nvPicPr>
          <p:cNvPr id="5" name="圖片 4" descr="49165524_198981090966109_7974516188514353152_n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54" y="1252935"/>
            <a:ext cx="3449271" cy="5605065"/>
          </a:xfrm>
          <a:prstGeom prst="rect">
            <a:avLst/>
          </a:prstGeom>
        </p:spPr>
      </p:pic>
      <p:pic>
        <p:nvPicPr>
          <p:cNvPr id="9" name="圖片 8" descr="49368633_307066866823551_441698169047220224_n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163" y="548796"/>
            <a:ext cx="3113672" cy="57760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556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ïşḻïďê-Rectangle 17"/>
          <p:cNvSpPr/>
          <p:nvPr/>
        </p:nvSpPr>
        <p:spPr>
          <a:xfrm>
            <a:off x="789487" y="1391604"/>
            <a:ext cx="10763115" cy="4786388"/>
          </a:xfrm>
          <a:prstGeom prst="rect">
            <a:avLst/>
          </a:prstGeom>
          <a:solidFill>
            <a:schemeClr val="accent3"/>
          </a:solidFill>
          <a:ln w="3175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2" name="任意多边形 54">
            <a:extLst>
              <a:ext uri="{FF2B5EF4-FFF2-40B4-BE49-F238E27FC236}">
                <a16:creationId xmlns="" xmlns:a16="http://schemas.microsoft.com/office/drawing/2014/main" id="{053BC920-AA21-4448-9977-8DE27EC1836C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55">
            <a:extLst>
              <a:ext uri="{FF2B5EF4-FFF2-40B4-BE49-F238E27FC236}">
                <a16:creationId xmlns="" xmlns:a16="http://schemas.microsoft.com/office/drawing/2014/main" id="{60AB521E-C20F-46AD-B687-C53462D45555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49">
            <a:extLst>
              <a:ext uri="{FF2B5EF4-FFF2-40B4-BE49-F238E27FC236}">
                <a16:creationId xmlns="" xmlns:a16="http://schemas.microsoft.com/office/drawing/2014/main" id="{E29D5F36-BA61-4A15-8E4F-2F2608E81931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椭圆 50">
            <a:extLst>
              <a:ext uri="{FF2B5EF4-FFF2-40B4-BE49-F238E27FC236}">
                <a16:creationId xmlns="" xmlns:a16="http://schemas.microsoft.com/office/drawing/2014/main" id="{6134DDE2-F381-4E87-B5B0-AB2B753710C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任意多边形 58">
            <a:extLst>
              <a:ext uri="{FF2B5EF4-FFF2-40B4-BE49-F238E27FC236}">
                <a16:creationId xmlns="" xmlns:a16="http://schemas.microsoft.com/office/drawing/2014/main" id="{41C8C69D-C25E-478D-8A4A-EE3769DFF4C3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950F938D-15AB-4224-B440-E035D34B3D9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ED1FE235-CCE1-4192-857D-D1842CAEF1E7}"/>
                </a:ext>
              </a:extLst>
            </p:cNvPr>
            <p:cNvSpPr txBox="1"/>
            <p:nvPr/>
          </p:nvSpPr>
          <p:spPr>
            <a:xfrm>
              <a:off x="2204270" y="458879"/>
              <a:ext cx="26597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何謂落點分析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109D877A-C570-4612-9891-0A7E42C6E6C9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0" name="椭圆 15">
            <a:extLst>
              <a:ext uri="{FF2B5EF4-FFF2-40B4-BE49-F238E27FC236}">
                <a16:creationId xmlns="" xmlns:a16="http://schemas.microsoft.com/office/drawing/2014/main" id="{B1A23E6E-DC3D-4CE4-8867-5D36755EAF6B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圖片版面配置區 5" descr="螢幕快照 2018-12-10 下午8.07.25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612" b="-59612"/>
          <a:stretch>
            <a:fillRect/>
          </a:stretch>
        </p:blipFill>
        <p:spPr>
          <a:xfrm>
            <a:off x="1046929" y="-700648"/>
            <a:ext cx="10211846" cy="898945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1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3480440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歷年最低錄取資料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圖片版面配置區 3" descr="螢幕快照 2018-12-10 下午8.07.15.jpg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70" b="-62870"/>
          <a:stretch>
            <a:fillRect/>
          </a:stretch>
        </p:blipFill>
        <p:spPr>
          <a:xfrm>
            <a:off x="655061" y="-1674914"/>
            <a:ext cx="10919860" cy="10919860"/>
          </a:xfrm>
        </p:spPr>
      </p:pic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76" y="461683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2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7649049" cy="809534"/>
            <a:chOff x="2204270" y="458879"/>
            <a:chExt cx="7649049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7649049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104-107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提早錄取大學管道 招生名額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圖片版面配置區 1"/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13" name="Group 1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715993"/>
              </p:ext>
            </p:extLst>
          </p:nvPr>
        </p:nvGraphicFramePr>
        <p:xfrm>
          <a:off x="1497034" y="1260291"/>
          <a:ext cx="8920421" cy="5059734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641668423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1550278591"/>
                    </a:ext>
                  </a:extLst>
                </a:gridCol>
                <a:gridCol w="15841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035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423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大學入學管道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104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105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107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4578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大學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甄選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特殊選才</a:t>
                      </a: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0 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151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292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520</a:t>
                      </a:r>
                      <a:endParaRPr lang="zh-TW" altLang="en-US" sz="27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717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繁星推薦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13,357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15,735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17,589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16,960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5855039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EF4F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54,322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55,732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55,954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55,896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608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大學考試入學分發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35,817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30,970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26,752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25,460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軍校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招生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學校推薦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522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ea"/>
                          <a:ea typeface="+mn-ea"/>
                        </a:rPr>
                        <a:t>656</a:t>
                      </a:r>
                      <a:endParaRPr lang="zh-TW" altLang="en-US" sz="27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484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40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四技申請入學</a:t>
                      </a: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11,199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6000C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11,315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463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台北藝術大學單招</a:t>
                      </a: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308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46" y="327212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641734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年度 大學入學各管道 招生名額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圖表 12">
            <a:extLst>
              <a:ext uri="{FF2B5EF4-FFF2-40B4-BE49-F238E27FC236}">
                <a16:creationId xmlns="" xmlns:a16="http://schemas.microsoft.com/office/drawing/2014/main" id="{F59CC48B-81EB-4007-A6BA-0CF77D5A7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293850"/>
              </p:ext>
            </p:extLst>
          </p:nvPr>
        </p:nvGraphicFramePr>
        <p:xfrm>
          <a:off x="2239944" y="1361105"/>
          <a:ext cx="7755704" cy="4884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52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65416" cy="809534"/>
            <a:chOff x="2204270" y="458879"/>
            <a:chExt cx="8165416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654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台清交政成 各管道招生名額 比例表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567325"/>
              </p:ext>
            </p:extLst>
          </p:nvPr>
        </p:nvGraphicFramePr>
        <p:xfrm>
          <a:off x="1616563" y="1340768"/>
          <a:ext cx="8856984" cy="5160715"/>
        </p:xfrm>
        <a:graphic>
          <a:graphicData uri="http://schemas.openxmlformats.org/drawingml/2006/table">
            <a:tbl>
              <a:tblPr/>
              <a:tblGrid>
                <a:gridCol w="7920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45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56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81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7606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725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繁星推薦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個人申請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考試分發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其他</a:t>
                      </a:r>
                      <a:r>
                        <a:rPr lang="zh-TW" altLang="en-US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管道</a:t>
                      </a:r>
                      <a:endParaRPr lang="zh-TW" sz="2400" b="1" kern="100" dirty="0">
                        <a:solidFill>
                          <a:srgbClr val="FF99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總計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  <a:endParaRPr lang="zh-TW" sz="2400" b="1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6600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台灣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338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9.77%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1591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46.00%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1494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43.19%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1.04%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清華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316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16.02%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1185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60.06%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396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20.07%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3.85%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交通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199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15.21%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738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56.42%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323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24.70%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3.67%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1308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政治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16.64%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783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37.78%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929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44.81%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0.77%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成功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391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14.43%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1223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45.15%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1057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39.02%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1.40%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2709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5" y="446743"/>
            <a:ext cx="1807882" cy="779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heme/theme1.xml><?xml version="1.0" encoding="utf-8"?>
<a:theme xmlns:a="http://schemas.openxmlformats.org/drawingml/2006/main" name="Office 主题​​">
  <a:themeElements>
    <a:clrScheme name="自定义 8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A5A5A5"/>
      </a:accent2>
      <a:accent3>
        <a:srgbClr val="FFC000"/>
      </a:accent3>
      <a:accent4>
        <a:srgbClr val="A5A5A5"/>
      </a:accent4>
      <a:accent5>
        <a:srgbClr val="FFC000"/>
      </a:accent5>
      <a:accent6>
        <a:srgbClr val="A5A5A5"/>
      </a:accent6>
      <a:hlink>
        <a:srgbClr val="FFC000"/>
      </a:hlink>
      <a:folHlink>
        <a:srgbClr val="A5A5A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985</Words>
  <Application>Microsoft Macintosh PowerPoint</Application>
  <PresentationFormat>自訂</PresentationFormat>
  <Paragraphs>603</Paragraphs>
  <Slides>28</Slides>
  <Notes>25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apple apple</cp:lastModifiedBy>
  <cp:revision>31</cp:revision>
  <dcterms:created xsi:type="dcterms:W3CDTF">2018-04-23T03:23:35Z</dcterms:created>
  <dcterms:modified xsi:type="dcterms:W3CDTF">2019-01-03T01:45:13Z</dcterms:modified>
</cp:coreProperties>
</file>